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9C157-6443-42ED-95E9-7254D1DEDF27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33B0D-3CFB-4EEC-8ADF-F1056A874570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2991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Health: Spelling Bee, Parents/Children, Sports Activity, Presentations - speaking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33B0D-3CFB-4EEC-8ADF-F1056A874570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279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Worksheets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33B0D-3CFB-4EEC-8ADF-F1056A874570}" type="slidenum">
              <a:rPr lang="en-IL" smtClean="0"/>
              <a:t>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97210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Gimel: English room, My first English Adventure, presentation, letters – ppt ABC, </a:t>
            </a:r>
            <a:r>
              <a:rPr lang="en-US" dirty="0" err="1"/>
              <a:t>Dalet</a:t>
            </a:r>
            <a:r>
              <a:rPr lang="en-US" dirty="0"/>
              <a:t> – presentation, what they know, Hey – 4,5,6. </a:t>
            </a:r>
            <a:r>
              <a:rPr lang="en-US" dirty="0" err="1"/>
              <a:t>Mipuim</a:t>
            </a:r>
            <a:r>
              <a:rPr lang="en-US" dirty="0"/>
              <a:t>. 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33B0D-3CFB-4EEC-8ADF-F1056A874570}" type="slidenum">
              <a:rPr lang="en-IL" smtClean="0"/>
              <a:t>12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59157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EC055-32B0-4EF7-97FE-6C10E1E4B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B7F9A-88FB-43D0-910E-32B6CD522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15D4E-93E5-4AB6-BA68-A34F0ECA0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03FDD-16AA-42B0-B8C2-2C4B7D72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738C-6606-4FD5-9FBD-50452CECC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1841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CCDC0-87E1-4DE7-B3E6-E5224171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F20D0-60D1-4468-B6B8-863A46225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F592E-8568-4008-8446-F3464FCF6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A90CD-7225-41A7-8EE6-1334C6CB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B97D7-680B-47DD-8B15-9E7B5442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0512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3A6B-6C80-46CD-B62E-73B99EA2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78F4-A8FC-4859-BD2F-2E161F654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D1234-8FC5-49A2-97A7-1DA97EFB1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7C364-605A-4A5D-A261-6D5CD1DC9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899D-008A-46FE-A5F9-7D30500BC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9175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4677-D1B8-4714-ADB8-61B98BF6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F72C7-5FB5-4691-BB34-DD2AAC859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12D54-7269-4995-893F-532C73D2A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A08D4-55D4-44E6-9B20-9B99314B1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0C7AB-1403-4A39-BC67-6C625E8F5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47BE9-E4ED-4AD9-A15E-6DD2E8D4A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3549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2BC3-0638-48E7-99CE-ADE0EFB1A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10B5C-5B73-4919-AA19-1F33019E2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00311-99A2-4E75-B243-428D986DD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9763FE-035C-48CE-8464-D5851D8AD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2F84C7-584F-4483-A70C-3BE9015285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43794B-02F2-448C-83EE-36208F1E5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EFB33E-1A60-4506-B164-537C859F7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AFBD9C-DB87-4137-A50E-C5D19A23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1687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9C16-B02D-450A-ABA4-9427C5F7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08091-6DBC-4C64-9060-D17C5BA8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95653B-8FE4-49DF-B2D4-1988C117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B85634-8BB1-4BEB-8234-7ADE8CAD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362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A6B0A-3F52-4B7D-96A0-7FC5A198F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956F1-A9F3-451B-BD2B-373C94A7A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86BA6-144A-4AB4-B6E1-122B1E13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1275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C376-95E1-491E-A023-E37E3AEB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50FE-5306-4F34-99D5-202B5F0BC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F45F7-1865-48CB-9865-16EE07098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23587-C7F3-4CA1-915B-AD54917A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B5E7C-BF2E-42BB-8760-8C0DF22D4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F5AD2-2C6E-4CC6-845F-4840D2CA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8670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B6BB8-3E1F-46E4-9C15-AA985EEA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06491E-61C2-4736-8964-A374800A6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B621-4EAF-47C8-8966-D815DC2DF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1495C-65B6-4FEC-B6E0-1EAB42610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8AF3D-9D36-4D5A-8BE3-452A4483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31DEE-E760-4AA4-A3E8-A872C9803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6369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DC59-B61F-47CD-A9AD-F32632A2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8D695-344A-4AB8-8215-47A052678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3D011-EAC8-4759-9C71-F498EC2D2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DD6E3-FC5B-4FA9-B4EE-85BC3543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0D765-5C2C-4B09-8016-560A398C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3060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BA2C92-6400-4A79-9676-EB993D956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0134BC-A231-4E0F-AC9F-DA2115D88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F3697-7AE2-4308-B3CF-FC086F0A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164B4-6636-444A-9746-B83CC62DF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6460B-F6F3-4603-AC26-90918BC61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0003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AFFCB-9546-432A-828E-8701DCE1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694CC-9C03-43B1-B3A0-EC62F9C19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71E1B-C0E5-4FAD-A39C-FF50F4622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D658F-0536-487A-82B9-7FE86CFA0EEF}" type="datetimeFigureOut">
              <a:rPr lang="en-IL" smtClean="0"/>
              <a:t>22/08/2018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07895-6A78-4F31-8FC1-258298CC9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E8F41-3E59-415B-B9E8-63A3AC923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D0EF-6CD6-4201-B4D3-FF73DDBFF4C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1707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svg"/><Relationship Id="rId26" Type="http://schemas.openxmlformats.org/officeDocument/2006/relationships/image" Target="../media/image46.svg"/><Relationship Id="rId3" Type="http://schemas.openxmlformats.org/officeDocument/2006/relationships/image" Target="../media/image25.png"/><Relationship Id="rId21" Type="http://schemas.openxmlformats.org/officeDocument/2006/relationships/image" Target="../media/image41.png"/><Relationship Id="rId34" Type="http://schemas.openxmlformats.org/officeDocument/2006/relationships/image" Target="../media/image54.svg"/><Relationship Id="rId7" Type="http://schemas.openxmlformats.org/officeDocument/2006/relationships/image" Target="../media/image29.png"/><Relationship Id="rId12" Type="http://schemas.openxmlformats.org/officeDocument/2006/relationships/image" Target="../media/image15.sv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2" Type="http://schemas.openxmlformats.org/officeDocument/2006/relationships/image" Target="../media/image6.jpg"/><Relationship Id="rId16" Type="http://schemas.openxmlformats.org/officeDocument/2006/relationships/image" Target="../media/image36.svg"/><Relationship Id="rId20" Type="http://schemas.openxmlformats.org/officeDocument/2006/relationships/image" Target="../media/image40.sv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14.png"/><Relationship Id="rId24" Type="http://schemas.openxmlformats.org/officeDocument/2006/relationships/image" Target="../media/image44.svg"/><Relationship Id="rId32" Type="http://schemas.openxmlformats.org/officeDocument/2006/relationships/image" Target="../media/image52.sv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svg"/><Relationship Id="rId10" Type="http://schemas.openxmlformats.org/officeDocument/2006/relationships/image" Target="../media/image32.sv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4.svg"/><Relationship Id="rId22" Type="http://schemas.openxmlformats.org/officeDocument/2006/relationships/image" Target="../media/image42.svg"/><Relationship Id="rId27" Type="http://schemas.openxmlformats.org/officeDocument/2006/relationships/image" Target="../media/image47.png"/><Relationship Id="rId30" Type="http://schemas.openxmlformats.org/officeDocument/2006/relationships/image" Target="../media/image50.svg"/><Relationship Id="rId8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9ADBC-BD05-4A5C-9D87-E377EE96F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2ABEB3D-5CDE-4C70-8E9C-20ED16E336BC}"/>
              </a:ext>
            </a:extLst>
          </p:cNvPr>
          <p:cNvSpPr/>
          <p:nvPr/>
        </p:nvSpPr>
        <p:spPr>
          <a:xfrm>
            <a:off x="2518117" y="126609"/>
            <a:ext cx="7512147" cy="4248443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Harlow Solid Italic" panose="04030604020F02020D02" pitchFamily="82" charset="0"/>
              </a:rPr>
              <a:t>Healthy Lifestyle</a:t>
            </a:r>
          </a:p>
          <a:p>
            <a:pPr algn="ctr"/>
            <a:r>
              <a:rPr lang="en-US" sz="6000" b="1" dirty="0">
                <a:solidFill>
                  <a:schemeClr val="tx1"/>
                </a:solidFill>
                <a:latin typeface="Harlow Solid Italic" panose="04030604020F02020D02" pitchFamily="82" charset="0"/>
              </a:rPr>
              <a:t>2018-2019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Harlow Solid Italic" panose="04030604020F02020D02" pitchFamily="82" charset="0"/>
              </a:rPr>
              <a:t>Yulia Michurin</a:t>
            </a:r>
            <a:endParaRPr lang="en-IL" sz="3200" b="1" dirty="0">
              <a:solidFill>
                <a:schemeClr val="tx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6" name="Graphic 5" descr="Flower in pot">
            <a:extLst>
              <a:ext uri="{FF2B5EF4-FFF2-40B4-BE49-F238E27FC236}">
                <a16:creationId xmlns:a16="http://schemas.microsoft.com/office/drawing/2014/main" id="{C16714B2-E7DA-415E-A512-B64D803DB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3660" y="2859258"/>
            <a:ext cx="9144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A1646A-4A2C-42F9-B940-6EAB3161E4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195" y="4004149"/>
            <a:ext cx="1885069" cy="188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8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6BCBDB-7A25-4AB9-B232-859970BF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4" y="976459"/>
            <a:ext cx="6285474" cy="510529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B635453F-42B7-46D2-A0CE-13A54A37503C}"/>
              </a:ext>
            </a:extLst>
          </p:cNvPr>
          <p:cNvSpPr/>
          <p:nvPr/>
        </p:nvSpPr>
        <p:spPr>
          <a:xfrm>
            <a:off x="7132319" y="801857"/>
            <a:ext cx="4164037" cy="4909626"/>
          </a:xfrm>
          <a:prstGeom prst="wedgeRoundRectCallou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sz="4400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sz="2400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  <a:latin typeface="Harlow Solid Italic" panose="04030604020F02020D02" pitchFamily="82" charset="0"/>
              </a:rPr>
              <a:t>Let’s talk: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Harlow Solid Italic" panose="04030604020F02020D02" pitchFamily="82" charset="0"/>
              </a:rPr>
              <a:t>Why  “Healthy Lifestyle”?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Harlow Solid Italic" panose="04030604020F02020D02" pitchFamily="82" charset="0"/>
              </a:rPr>
              <a:t>What can we do together?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Harlow Solid Italic" panose="04030604020F02020D02" pitchFamily="82" charset="0"/>
              </a:rPr>
              <a:t>What does it mean to be Healthy?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Harlow Solid Italic" panose="04030604020F02020D02" pitchFamily="82" charset="0"/>
              </a:rPr>
              <a:t>4. What do you do to be healthy?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Harlow Solid Italic" panose="04030604020F02020D02" pitchFamily="82" charset="0"/>
            </a:endParaRPr>
          </a:p>
          <a:p>
            <a:pPr algn="ctr"/>
            <a:endParaRPr lang="en-IL" dirty="0">
              <a:solidFill>
                <a:schemeClr val="tx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4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CD86E-14E5-499D-98EE-04B3520BD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42" y="0"/>
            <a:ext cx="724486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D12250-42E0-4A77-856E-A7487416B3D9}"/>
              </a:ext>
            </a:extLst>
          </p:cNvPr>
          <p:cNvSpPr txBox="1"/>
          <p:nvPr/>
        </p:nvSpPr>
        <p:spPr>
          <a:xfrm>
            <a:off x="7258930" y="126608"/>
            <a:ext cx="4783016" cy="649408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Harlow Solid Italic" panose="04030604020F02020D02" pitchFamily="82" charset="0"/>
              </a:rPr>
              <a:t>Let’s learn some words: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Health – </a:t>
            </a:r>
            <a:r>
              <a:rPr lang="he-IL" sz="2000" dirty="0">
                <a:latin typeface="Comic Sans MS" panose="030F0702030302020204" pitchFamily="66" charset="0"/>
              </a:rPr>
              <a:t>בריאות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Lifestyle – </a:t>
            </a:r>
            <a:r>
              <a:rPr lang="he-IL" sz="2000" dirty="0">
                <a:latin typeface="Comic Sans MS" panose="030F0702030302020204" pitchFamily="66" charset="0"/>
              </a:rPr>
              <a:t>אורח חיים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Sports – </a:t>
            </a:r>
            <a:r>
              <a:rPr lang="he-IL" sz="2000" dirty="0">
                <a:latin typeface="Comic Sans MS" panose="030F0702030302020204" pitchFamily="66" charset="0"/>
              </a:rPr>
              <a:t>ספורט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Drink water – </a:t>
            </a:r>
            <a:r>
              <a:rPr lang="he-IL" sz="2000" dirty="0">
                <a:latin typeface="Comic Sans MS" panose="030F0702030302020204" pitchFamily="66" charset="0"/>
              </a:rPr>
              <a:t>לשתות מים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Sleep – </a:t>
            </a:r>
            <a:r>
              <a:rPr lang="he-IL" sz="2000" dirty="0">
                <a:latin typeface="Comic Sans MS" panose="030F0702030302020204" pitchFamily="66" charset="0"/>
              </a:rPr>
              <a:t>שינה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Food – </a:t>
            </a:r>
            <a:r>
              <a:rPr lang="he-IL" sz="2000" dirty="0">
                <a:latin typeface="Comic Sans MS" panose="030F0702030302020204" pitchFamily="66" charset="0"/>
              </a:rPr>
              <a:t>אוכל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Fruits – </a:t>
            </a:r>
            <a:r>
              <a:rPr lang="he-IL" sz="2000" dirty="0">
                <a:latin typeface="Comic Sans MS" panose="030F0702030302020204" pitchFamily="66" charset="0"/>
              </a:rPr>
              <a:t>פירות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Vegetables – </a:t>
            </a:r>
            <a:r>
              <a:rPr lang="he-IL" sz="2000" dirty="0">
                <a:latin typeface="Comic Sans MS" panose="030F0702030302020204" pitchFamily="66" charset="0"/>
              </a:rPr>
              <a:t>ירקות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Menu – </a:t>
            </a:r>
            <a:r>
              <a:rPr lang="he-IL" sz="2000" dirty="0">
                <a:latin typeface="Comic Sans MS" panose="030F0702030302020204" pitchFamily="66" charset="0"/>
              </a:rPr>
              <a:t>תפריט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omic Sans MS" panose="030F0702030302020204" pitchFamily="66" charset="0"/>
              </a:rPr>
              <a:t>Body – </a:t>
            </a:r>
            <a:r>
              <a:rPr lang="he-IL" sz="2000" dirty="0">
                <a:latin typeface="Comic Sans MS" panose="030F0702030302020204" pitchFamily="66" charset="0"/>
              </a:rPr>
              <a:t>גוף</a:t>
            </a:r>
          </a:p>
          <a:p>
            <a:endParaRPr lang="he-IL" dirty="0"/>
          </a:p>
          <a:p>
            <a:endParaRPr lang="he-IL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L" dirty="0"/>
          </a:p>
        </p:txBody>
      </p:sp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6D2DB3D8-51D7-49C1-BBAD-677695120117}"/>
              </a:ext>
            </a:extLst>
          </p:cNvPr>
          <p:cNvSpPr/>
          <p:nvPr/>
        </p:nvSpPr>
        <p:spPr>
          <a:xfrm>
            <a:off x="9650438" y="3138683"/>
            <a:ext cx="2096086" cy="1744394"/>
          </a:xfrm>
          <a:prstGeom prst="irregularSeal2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Add more</a:t>
            </a:r>
            <a:endParaRPr lang="en-IL" b="1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2787BD-01FC-43B4-8BDA-38BB8D0D3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3" y="552394"/>
            <a:ext cx="10398487" cy="572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0F3198-A7BD-44BD-864E-D2C658620A7C}"/>
              </a:ext>
            </a:extLst>
          </p:cNvPr>
          <p:cNvSpPr txBox="1"/>
          <p:nvPr/>
        </p:nvSpPr>
        <p:spPr>
          <a:xfrm>
            <a:off x="1111346" y="956603"/>
            <a:ext cx="35591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i="1" u="sng" dirty="0">
                <a:latin typeface="Comic Sans MS" panose="030F0702030302020204" pitchFamily="66" charset="0"/>
              </a:rPr>
              <a:t>About our English Lessons: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We start it on the carpet.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I teach…</a:t>
            </a:r>
            <a:r>
              <a:rPr lang="en-US" b="1" i="1" dirty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  <a:sym typeface="Wingdings" panose="05000000000000000000" pitchFamily="2" charset="2"/>
              </a:rPr>
              <a:t>You work in groups of three or four.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  <a:sym typeface="Wingdings" panose="05000000000000000000" pitchFamily="2" charset="2"/>
              </a:rPr>
              <a:t>You choose a leader. He/she presents.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  <a:sym typeface="Wingdings" panose="05000000000000000000" pitchFamily="2" charset="2"/>
              </a:rPr>
              <a:t>Back to carpet.</a:t>
            </a:r>
            <a:endParaRPr lang="en-US" b="1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IL" dirty="0">
              <a:latin typeface="Harlow Solid Italic" panose="04030604020F02020D02" pitchFamily="8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8B377-08BB-45D9-8940-8C0C2AA6C8B5}"/>
              </a:ext>
            </a:extLst>
          </p:cNvPr>
          <p:cNvSpPr/>
          <p:nvPr/>
        </p:nvSpPr>
        <p:spPr>
          <a:xfrm>
            <a:off x="9076752" y="688369"/>
            <a:ext cx="1747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Unity</a:t>
            </a:r>
          </a:p>
        </p:txBody>
      </p:sp>
    </p:spTree>
    <p:extLst>
      <p:ext uri="{BB962C8B-B14F-4D97-AF65-F5344CB8AC3E}">
        <p14:creationId xmlns:p14="http://schemas.microsoft.com/office/powerpoint/2010/main" val="2606708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2787BD-01FC-43B4-8BDA-38BB8D0D3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3" y="552394"/>
            <a:ext cx="10398487" cy="572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0F3198-A7BD-44BD-864E-D2C658620A7C}"/>
              </a:ext>
            </a:extLst>
          </p:cNvPr>
          <p:cNvSpPr txBox="1"/>
          <p:nvPr/>
        </p:nvSpPr>
        <p:spPr>
          <a:xfrm>
            <a:off x="6907235" y="783441"/>
            <a:ext cx="35591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i="1" u="sng" dirty="0">
                <a:latin typeface="Comic Sans MS" panose="030F0702030302020204" pitchFamily="66" charset="0"/>
              </a:rPr>
              <a:t>Projects: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Health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My English Adventure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“Toronto”, Robotics, Math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i="1" dirty="0">
                <a:latin typeface="Comic Sans MS" panose="030F0702030302020204" pitchFamily="66" charset="0"/>
              </a:rPr>
              <a:t>Pen Pals</a:t>
            </a:r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US" dirty="0">
              <a:latin typeface="Harlow Solid Italic" panose="04030604020F02020D02" pitchFamily="82" charset="0"/>
            </a:endParaRPr>
          </a:p>
          <a:p>
            <a:endParaRPr lang="en-IL" dirty="0"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07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6FA3A1-A24B-47CC-BF74-1B051285C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11" y="155550"/>
            <a:ext cx="4514850" cy="370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lowchart: Predefined Process 4">
            <a:extLst>
              <a:ext uri="{FF2B5EF4-FFF2-40B4-BE49-F238E27FC236}">
                <a16:creationId xmlns:a16="http://schemas.microsoft.com/office/drawing/2014/main" id="{6F1C83E3-0243-495C-A062-BB99C8D48224}"/>
              </a:ext>
            </a:extLst>
          </p:cNvPr>
          <p:cNvSpPr/>
          <p:nvPr/>
        </p:nvSpPr>
        <p:spPr>
          <a:xfrm>
            <a:off x="4723961" y="914400"/>
            <a:ext cx="5613009" cy="5648178"/>
          </a:xfrm>
          <a:prstGeom prst="flowChartPredefined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i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For our lessons you need:</a:t>
            </a:r>
          </a:p>
          <a:p>
            <a:pPr>
              <a:lnSpc>
                <a:spcPct val="150000"/>
              </a:lnSpc>
            </a:pPr>
            <a:endParaRPr lang="en-US" sz="2400" i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Your books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Your notebook (a line for words*)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Pencils, colors, scissors, glue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Good mood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IL" sz="2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Graphic 6" descr="Palette">
            <a:extLst>
              <a:ext uri="{FF2B5EF4-FFF2-40B4-BE49-F238E27FC236}">
                <a16:creationId xmlns:a16="http://schemas.microsoft.com/office/drawing/2014/main" id="{E2EA8050-AB3D-47D7-8A84-15865158F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908" y="2934873"/>
            <a:ext cx="1213338" cy="1213338"/>
          </a:xfrm>
          <a:prstGeom prst="rect">
            <a:avLst/>
          </a:prstGeom>
        </p:spPr>
      </p:pic>
      <p:pic>
        <p:nvPicPr>
          <p:cNvPr id="9" name="Graphic 8" descr="Small paint brush">
            <a:extLst>
              <a:ext uri="{FF2B5EF4-FFF2-40B4-BE49-F238E27FC236}">
                <a16:creationId xmlns:a16="http://schemas.microsoft.com/office/drawing/2014/main" id="{A6A2993D-7CC1-4BDC-89B6-24B6DD152A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44701" y="939019"/>
            <a:ext cx="1213338" cy="1213338"/>
          </a:xfrm>
          <a:prstGeom prst="rect">
            <a:avLst/>
          </a:prstGeom>
        </p:spPr>
      </p:pic>
      <p:pic>
        <p:nvPicPr>
          <p:cNvPr id="13" name="Graphic 12" descr="Backpack">
            <a:extLst>
              <a:ext uri="{FF2B5EF4-FFF2-40B4-BE49-F238E27FC236}">
                <a16:creationId xmlns:a16="http://schemas.microsoft.com/office/drawing/2014/main" id="{CB44F35F-747A-483E-8FBE-4EE50F7AC6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35908" y="4930727"/>
            <a:ext cx="1213338" cy="1213338"/>
          </a:xfrm>
          <a:prstGeom prst="rect">
            <a:avLst/>
          </a:prstGeom>
        </p:spPr>
      </p:pic>
      <p:pic>
        <p:nvPicPr>
          <p:cNvPr id="15" name="Graphic 14" descr="Books">
            <a:extLst>
              <a:ext uri="{FF2B5EF4-FFF2-40B4-BE49-F238E27FC236}">
                <a16:creationId xmlns:a16="http://schemas.microsoft.com/office/drawing/2014/main" id="{3E75A48C-72BD-4436-BBBA-A90BE76903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4056" y="2152357"/>
            <a:ext cx="674076" cy="6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7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CAC35-0937-4C11-A14E-374F4F77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42" y="0"/>
            <a:ext cx="724486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F654A6EE-8F23-47D7-B263-FD2A9C629546}"/>
              </a:ext>
            </a:extLst>
          </p:cNvPr>
          <p:cNvSpPr/>
          <p:nvPr/>
        </p:nvSpPr>
        <p:spPr>
          <a:xfrm>
            <a:off x="7807570" y="239150"/>
            <a:ext cx="3432517" cy="6147581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Rules in our house: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IL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DB3AE1-E9D5-47DF-BA82-8977DCE619F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792" y="2168622"/>
            <a:ext cx="877852" cy="1023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CA5B95-E5DD-4E5C-8BC7-4E9D856170F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007" y="4749610"/>
            <a:ext cx="1333635" cy="13786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59FF53-E1DE-4032-BABD-4EAB254BA2E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007" y="3368761"/>
            <a:ext cx="727637" cy="1261280"/>
          </a:xfrm>
          <a:prstGeom prst="rect">
            <a:avLst/>
          </a:prstGeom>
        </p:spPr>
      </p:pic>
      <p:sp>
        <p:nvSpPr>
          <p:cNvPr id="7" name="Sun 6">
            <a:extLst>
              <a:ext uri="{FF2B5EF4-FFF2-40B4-BE49-F238E27FC236}">
                <a16:creationId xmlns:a16="http://schemas.microsoft.com/office/drawing/2014/main" id="{88DA5CE4-9F90-48C9-B203-5A900A2518E4}"/>
              </a:ext>
            </a:extLst>
          </p:cNvPr>
          <p:cNvSpPr/>
          <p:nvPr/>
        </p:nvSpPr>
        <p:spPr>
          <a:xfrm rot="20916558">
            <a:off x="5986563" y="407629"/>
            <a:ext cx="1997612" cy="2096087"/>
          </a:xfrm>
          <a:prstGeom prst="su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Let’s work on it</a:t>
            </a:r>
            <a:endParaRPr lang="en-I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03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3569ED-8B34-4A1D-978E-33C6C6D4E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139" y="0"/>
            <a:ext cx="724486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Graphic 3" descr="Drum">
            <a:extLst>
              <a:ext uri="{FF2B5EF4-FFF2-40B4-BE49-F238E27FC236}">
                <a16:creationId xmlns:a16="http://schemas.microsoft.com/office/drawing/2014/main" id="{595BF00B-0CA5-4316-9BC5-5F8B48BBB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332" y="228600"/>
            <a:ext cx="914400" cy="91440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67EE042-8DAA-44AD-8912-D2A67333AFFE}"/>
              </a:ext>
            </a:extLst>
          </p:cNvPr>
          <p:cNvSpPr/>
          <p:nvPr/>
        </p:nvSpPr>
        <p:spPr>
          <a:xfrm>
            <a:off x="1052732" y="1491175"/>
            <a:ext cx="3165231" cy="4079631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b="1" i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I finished:</a:t>
            </a:r>
          </a:p>
          <a:p>
            <a:endParaRPr lang="en-US" b="1" i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i="1" dirty="0">
                <a:solidFill>
                  <a:schemeClr val="tx1"/>
                </a:solidFill>
                <a:latin typeface="Comic Sans MS" panose="030F0702030302020204" pitchFamily="66" charset="0"/>
              </a:rPr>
              <a:t>Check your work.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i="1" dirty="0">
                <a:solidFill>
                  <a:schemeClr val="tx1"/>
                </a:solidFill>
                <a:latin typeface="Comic Sans MS" panose="030F0702030302020204" pitchFamily="66" charset="0"/>
              </a:rPr>
              <a:t>Choose three words from the lesson. Write it down three times.</a:t>
            </a:r>
          </a:p>
          <a:p>
            <a:pPr algn="ctr">
              <a:lnSpc>
                <a:spcPct val="15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430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hooting star">
            <a:extLst>
              <a:ext uri="{FF2B5EF4-FFF2-40B4-BE49-F238E27FC236}">
                <a16:creationId xmlns:a16="http://schemas.microsoft.com/office/drawing/2014/main" id="{E0DC6FCE-B82C-46D1-996D-2D65F50C1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1195" y="334515"/>
            <a:ext cx="4034678" cy="40346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3BC8A3-3558-4B42-82B8-1B3D40025956}"/>
              </a:ext>
            </a:extLst>
          </p:cNvPr>
          <p:cNvSpPr/>
          <p:nvPr/>
        </p:nvSpPr>
        <p:spPr>
          <a:xfrm>
            <a:off x="5382525" y="5388088"/>
            <a:ext cx="2141933" cy="923330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Collect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92D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9DD9A3-2738-41A8-B81C-656768724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818" y="824717"/>
            <a:ext cx="3390314" cy="41985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537340-68BC-42CE-BE73-A4DA56F78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287">
            <a:off x="8373662" y="949760"/>
            <a:ext cx="1585190" cy="179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2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4D1421-BC31-404F-BFB9-3C1F1698D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56" y="504388"/>
            <a:ext cx="4723224" cy="58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8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BAABF0-0A84-4A78-B88D-EA81010CA23A}"/>
              </a:ext>
            </a:extLst>
          </p:cNvPr>
          <p:cNvSpPr/>
          <p:nvPr/>
        </p:nvSpPr>
        <p:spPr>
          <a:xfrm>
            <a:off x="452261" y="477354"/>
            <a:ext cx="5266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Let’s play a game: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FEDEA3-3D65-46BA-BA08-5B3C236ED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259" y="160030"/>
            <a:ext cx="2621279" cy="2481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Graphic 10" descr="Computer">
            <a:extLst>
              <a:ext uri="{FF2B5EF4-FFF2-40B4-BE49-F238E27FC236}">
                <a16:creationId xmlns:a16="http://schemas.microsoft.com/office/drawing/2014/main" id="{6CCAB67D-8978-40EE-9B3C-AEF314898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363" y="2184138"/>
            <a:ext cx="914400" cy="914400"/>
          </a:xfrm>
          <a:prstGeom prst="rect">
            <a:avLst/>
          </a:prstGeom>
        </p:spPr>
      </p:pic>
      <p:pic>
        <p:nvPicPr>
          <p:cNvPr id="13" name="Graphic 12" descr="Headphones">
            <a:extLst>
              <a:ext uri="{FF2B5EF4-FFF2-40B4-BE49-F238E27FC236}">
                <a16:creationId xmlns:a16="http://schemas.microsoft.com/office/drawing/2014/main" id="{DEB4CC64-7D6A-480C-B371-765FEACDF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56117" y="2138418"/>
            <a:ext cx="914400" cy="914400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E5ADA0C5-B1D3-4FBF-8B73-C8792CC86F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14357" y="2184138"/>
            <a:ext cx="914400" cy="914400"/>
          </a:xfrm>
          <a:prstGeom prst="rect">
            <a:avLst/>
          </a:prstGeom>
        </p:spPr>
      </p:pic>
      <p:pic>
        <p:nvPicPr>
          <p:cNvPr id="17" name="Graphic 16" descr="Shopping cart">
            <a:extLst>
              <a:ext uri="{FF2B5EF4-FFF2-40B4-BE49-F238E27FC236}">
                <a16:creationId xmlns:a16="http://schemas.microsoft.com/office/drawing/2014/main" id="{2C54DEFE-EC07-42D5-9200-AA98913425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3234" y="2184138"/>
            <a:ext cx="914400" cy="914400"/>
          </a:xfrm>
          <a:prstGeom prst="rect">
            <a:avLst/>
          </a:prstGeom>
        </p:spPr>
      </p:pic>
      <p:pic>
        <p:nvPicPr>
          <p:cNvPr id="19" name="Graphic 18" descr="Books">
            <a:extLst>
              <a:ext uri="{FF2B5EF4-FFF2-40B4-BE49-F238E27FC236}">
                <a16:creationId xmlns:a16="http://schemas.microsoft.com/office/drawing/2014/main" id="{AACD56B7-9AF6-4336-8263-197C89C50B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72111" y="2184138"/>
            <a:ext cx="914400" cy="914400"/>
          </a:xfrm>
          <a:prstGeom prst="rect">
            <a:avLst/>
          </a:prstGeom>
        </p:spPr>
      </p:pic>
      <p:pic>
        <p:nvPicPr>
          <p:cNvPr id="21" name="Graphic 20" descr="Telescope">
            <a:extLst>
              <a:ext uri="{FF2B5EF4-FFF2-40B4-BE49-F238E27FC236}">
                <a16:creationId xmlns:a16="http://schemas.microsoft.com/office/drawing/2014/main" id="{E84CE13C-B1F8-4227-95A1-54B6A64E23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0988" y="2138418"/>
            <a:ext cx="914400" cy="914400"/>
          </a:xfrm>
          <a:prstGeom prst="rect">
            <a:avLst/>
          </a:prstGeom>
        </p:spPr>
      </p:pic>
      <p:pic>
        <p:nvPicPr>
          <p:cNvPr id="23" name="Graphic 22" descr="Globe">
            <a:extLst>
              <a:ext uri="{FF2B5EF4-FFF2-40B4-BE49-F238E27FC236}">
                <a16:creationId xmlns:a16="http://schemas.microsoft.com/office/drawing/2014/main" id="{0E5A8A83-04D5-40B2-A436-538DB4A2B9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65388" y="2138418"/>
            <a:ext cx="914400" cy="914400"/>
          </a:xfrm>
          <a:prstGeom prst="rect">
            <a:avLst/>
          </a:prstGeom>
        </p:spPr>
      </p:pic>
      <p:pic>
        <p:nvPicPr>
          <p:cNvPr id="25" name="Graphic 24" descr="Cake">
            <a:extLst>
              <a:ext uri="{FF2B5EF4-FFF2-40B4-BE49-F238E27FC236}">
                <a16:creationId xmlns:a16="http://schemas.microsoft.com/office/drawing/2014/main" id="{F8E3ECD7-52D1-4963-BB26-8091E1ACC3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40748" y="2138418"/>
            <a:ext cx="914400" cy="914400"/>
          </a:xfrm>
          <a:prstGeom prst="rect">
            <a:avLst/>
          </a:prstGeom>
        </p:spPr>
      </p:pic>
      <p:pic>
        <p:nvPicPr>
          <p:cNvPr id="27" name="Graphic 26" descr="Glasses">
            <a:extLst>
              <a:ext uri="{FF2B5EF4-FFF2-40B4-BE49-F238E27FC236}">
                <a16:creationId xmlns:a16="http://schemas.microsoft.com/office/drawing/2014/main" id="{156E7D2B-05FA-47E7-A79E-1DA3ABAB4EC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363" y="3109089"/>
            <a:ext cx="914400" cy="914400"/>
          </a:xfrm>
          <a:prstGeom prst="rect">
            <a:avLst/>
          </a:prstGeom>
        </p:spPr>
      </p:pic>
      <p:pic>
        <p:nvPicPr>
          <p:cNvPr id="29" name="Graphic 28" descr="Bed">
            <a:extLst>
              <a:ext uri="{FF2B5EF4-FFF2-40B4-BE49-F238E27FC236}">
                <a16:creationId xmlns:a16="http://schemas.microsoft.com/office/drawing/2014/main" id="{14F2203E-15AB-4649-80BF-BBA7A292B0C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37360" y="3045913"/>
            <a:ext cx="914400" cy="914400"/>
          </a:xfrm>
          <a:prstGeom prst="rect">
            <a:avLst/>
          </a:prstGeom>
        </p:spPr>
      </p:pic>
      <p:pic>
        <p:nvPicPr>
          <p:cNvPr id="31" name="Graphic 30" descr="Flask">
            <a:extLst>
              <a:ext uri="{FF2B5EF4-FFF2-40B4-BE49-F238E27FC236}">
                <a16:creationId xmlns:a16="http://schemas.microsoft.com/office/drawing/2014/main" id="{066C9451-EE1B-4348-AF56-1D308D9B3E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770164" y="3045913"/>
            <a:ext cx="914400" cy="914400"/>
          </a:xfrm>
          <a:prstGeom prst="rect">
            <a:avLst/>
          </a:prstGeom>
        </p:spPr>
      </p:pic>
      <p:pic>
        <p:nvPicPr>
          <p:cNvPr id="33" name="Graphic 32" descr="Soccer">
            <a:extLst>
              <a:ext uri="{FF2B5EF4-FFF2-40B4-BE49-F238E27FC236}">
                <a16:creationId xmlns:a16="http://schemas.microsoft.com/office/drawing/2014/main" id="{3AD3B5D7-80D7-45D3-9807-BFF0901AC54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93234" y="3109089"/>
            <a:ext cx="914400" cy="914400"/>
          </a:xfrm>
          <a:prstGeom prst="rect">
            <a:avLst/>
          </a:prstGeom>
        </p:spPr>
      </p:pic>
      <p:pic>
        <p:nvPicPr>
          <p:cNvPr id="35" name="Graphic 34" descr="Violin">
            <a:extLst>
              <a:ext uri="{FF2B5EF4-FFF2-40B4-BE49-F238E27FC236}">
                <a16:creationId xmlns:a16="http://schemas.microsoft.com/office/drawing/2014/main" id="{F8A78474-CCD6-4818-8EB2-E5F053AA7A5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807634" y="3098538"/>
            <a:ext cx="914400" cy="914400"/>
          </a:xfrm>
          <a:prstGeom prst="rect">
            <a:avLst/>
          </a:prstGeom>
        </p:spPr>
      </p:pic>
      <p:pic>
        <p:nvPicPr>
          <p:cNvPr id="37" name="Graphic 36" descr="Snowflake">
            <a:extLst>
              <a:ext uri="{FF2B5EF4-FFF2-40B4-BE49-F238E27FC236}">
                <a16:creationId xmlns:a16="http://schemas.microsoft.com/office/drawing/2014/main" id="{4AA35062-4F07-47B8-96A4-86668CAB5FC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826955" y="3077437"/>
            <a:ext cx="914400" cy="914400"/>
          </a:xfrm>
          <a:prstGeom prst="rect">
            <a:avLst/>
          </a:prstGeom>
        </p:spPr>
      </p:pic>
      <p:pic>
        <p:nvPicPr>
          <p:cNvPr id="39" name="Graphic 38" descr="Rabbit">
            <a:extLst>
              <a:ext uri="{FF2B5EF4-FFF2-40B4-BE49-F238E27FC236}">
                <a16:creationId xmlns:a16="http://schemas.microsoft.com/office/drawing/2014/main" id="{1EF9A83D-58EF-4332-B53E-F07690B3569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704428" y="3098538"/>
            <a:ext cx="914400" cy="914400"/>
          </a:xfrm>
          <a:prstGeom prst="rect">
            <a:avLst/>
          </a:prstGeom>
        </p:spPr>
      </p:pic>
      <p:pic>
        <p:nvPicPr>
          <p:cNvPr id="41" name="Graphic 40" descr="Pizza">
            <a:extLst>
              <a:ext uri="{FF2B5EF4-FFF2-40B4-BE49-F238E27FC236}">
                <a16:creationId xmlns:a16="http://schemas.microsoft.com/office/drawing/2014/main" id="{C8F066D6-5482-4817-AAB3-821F8747BDB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740748" y="31090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E9810A-991E-4921-8B1A-85B97360F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858" y="0"/>
            <a:ext cx="67502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7847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242</Words>
  <Application>Microsoft Office PowerPoint</Application>
  <PresentationFormat>Widescreen</PresentationFormat>
  <Paragraphs>98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Harlow Solid Italic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יוליה מיצ'ורין</dc:creator>
  <cp:lastModifiedBy>יוליה מיצ'ורין</cp:lastModifiedBy>
  <cp:revision>9</cp:revision>
  <dcterms:created xsi:type="dcterms:W3CDTF">2018-08-22T01:50:01Z</dcterms:created>
  <dcterms:modified xsi:type="dcterms:W3CDTF">2018-08-22T03:12:29Z</dcterms:modified>
</cp:coreProperties>
</file>